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7"/>
  </p:notesMasterIdLst>
  <p:sldIdLst>
    <p:sldId id="635" r:id="rId3"/>
    <p:sldId id="687" r:id="rId4"/>
    <p:sldId id="689" r:id="rId5"/>
    <p:sldId id="688" r:id="rId6"/>
  </p:sldIdLst>
  <p:sldSz cx="12192000" cy="6858000"/>
  <p:notesSz cx="6858000" cy="9144000"/>
  <p:custDataLst>
    <p:tags r:id="rId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34" autoAdjust="0"/>
    <p:restoredTop sz="96580" autoAdjust="0"/>
  </p:normalViewPr>
  <p:slideViewPr>
    <p:cSldViewPr snapToGrid="0">
      <p:cViewPr varScale="1">
        <p:scale>
          <a:sx n="154" d="100"/>
          <a:sy n="154" d="100"/>
        </p:scale>
        <p:origin x="108" y="176"/>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2024/11/5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但是，作者必须确保这种强调是合理的，否则一个简短的句子可能仅仅被视为语法或标点的错误。</a:t>
            </a:r>
          </a:p>
          <a:p>
            <a:endParaRPr lang="zh-CN" altLang="en-US"/>
          </a:p>
          <a:p>
            <a:r>
              <a:rPr lang="zh-CN" altLang="en-US"/>
              <a:t>一般来说，断裂句子通常出现在对话中，当一个角色以简短或片段的方式讲话时。</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微软雅黑"/>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微软雅黑"/>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微软雅黑"/>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微软雅黑"/>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微软雅黑"/>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微软雅黑"/>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微软雅黑"/>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微软雅黑"/>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微软雅黑"/>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微软雅黑"/>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微软雅黑"/>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微软雅黑"/>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微软雅黑"/>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微软雅黑"/>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0"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2" name="文本框 11"/>
          <p:cNvSpPr txBox="1"/>
          <p:nvPr/>
        </p:nvSpPr>
        <p:spPr>
          <a:xfrm>
            <a:off x="368298" y="2987496"/>
            <a:ext cx="8241129" cy="9220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200" normalizeH="0" baseline="0" noProof="0" dirty="0">
                <a:ln>
                  <a:noFill/>
                </a:ln>
                <a:solidFill>
                  <a:schemeClr val="accent1"/>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Servo</a:t>
            </a:r>
            <a:r>
              <a:rPr kumimoji="0" lang="zh-CN" altLang="en-US" sz="5400" b="0" i="0" u="none" strike="noStrike" kern="1200" cap="none" spc="200" normalizeH="0" baseline="0" noProof="0" dirty="0">
                <a:ln>
                  <a:noFill/>
                </a:ln>
                <a:solidFill>
                  <a:schemeClr val="accent1"/>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电机实验流程</a:t>
            </a:r>
          </a:p>
        </p:txBody>
      </p:sp>
      <p:grpSp>
        <p:nvGrpSpPr>
          <p:cNvPr id="10" name="组合 9"/>
          <p:cNvGrpSpPr/>
          <p:nvPr/>
        </p:nvGrpSpPr>
        <p:grpSpPr>
          <a:xfrm>
            <a:off x="1613595" y="2590887"/>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5" name="组合 14"/>
          <p:cNvGrpSpPr/>
          <p:nvPr/>
        </p:nvGrpSpPr>
        <p:grpSpPr>
          <a:xfrm>
            <a:off x="1609909" y="1889441"/>
            <a:ext cx="2144877" cy="612998"/>
            <a:chOff x="4606634" y="2048989"/>
            <a:chExt cx="5593843" cy="1598699"/>
          </a:xfrm>
          <a:solidFill>
            <a:schemeClr val="accent1">
              <a:alpha val="80000"/>
            </a:schemeClr>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grpSp>
        <p:nvGrpSpPr>
          <p:cNvPr id="16" name="组合 15"/>
          <p:cNvGrpSpPr/>
          <p:nvPr/>
        </p:nvGrpSpPr>
        <p:grpSpPr>
          <a:xfrm>
            <a:off x="497548" y="1821768"/>
            <a:ext cx="960649" cy="958410"/>
            <a:chOff x="2105799" y="20055838"/>
            <a:chExt cx="6748090" cy="6732363"/>
          </a:xfrm>
          <a:solidFill>
            <a:schemeClr val="accent1">
              <a:alpha val="80000"/>
            </a:schemeClr>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微软雅黑" panose="020B0503020204020204" pitchFamily="34" charset="-122"/>
                <a:cs typeface="+mn-ea"/>
                <a:sym typeface="Arial" panose="020B0604020202090204" pitchFamily="34" charset="0"/>
              </a:endParaRPr>
            </a:p>
          </p:txBody>
        </p:sp>
      </p:grpSp>
      <p:sp>
        <p:nvSpPr>
          <p:cNvPr id="69" name="文本框 68"/>
          <p:cNvSpPr txBox="1"/>
          <p:nvPr/>
        </p:nvSpPr>
        <p:spPr>
          <a:xfrm>
            <a:off x="360269" y="3981861"/>
            <a:ext cx="2464761"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汇报人</a:t>
            </a:r>
            <a:r>
              <a:rPr kumimoji="0" lang="en-US" altLang="zh-CN" sz="1800" b="0" i="0" u="none" strike="noStrike" kern="1200" cap="none" spc="0" normalizeH="0" baseline="0" noProof="0" dirty="0">
                <a:ln>
                  <a:noFill/>
                </a:ln>
                <a:solidFill>
                  <a:prstClr val="white">
                    <a:lumMod val="50000"/>
                  </a:prst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张容</a:t>
            </a:r>
          </a:p>
        </p:txBody>
      </p:sp>
      <p:sp>
        <p:nvSpPr>
          <p:cNvPr id="68" name="文本框 67"/>
          <p:cNvSpPr txBox="1"/>
          <p:nvPr/>
        </p:nvSpPr>
        <p:spPr>
          <a:xfrm>
            <a:off x="2839590" y="3981861"/>
            <a:ext cx="2921728"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日期</a:t>
            </a:r>
            <a:r>
              <a:rPr kumimoji="0" lang="en-US" altLang="zh-CN" sz="1800" b="0" i="0" u="none" strike="noStrike" kern="1200" cap="none" spc="0" normalizeH="0" baseline="0" noProof="0" dirty="0">
                <a:ln>
                  <a:noFill/>
                </a:ln>
                <a:solidFill>
                  <a:prstClr val="white">
                    <a:lumMod val="50000"/>
                  </a:prstClr>
                </a:solidFill>
                <a:effectLst/>
                <a:uLnTx/>
                <a:uFillTx/>
                <a:latin typeface="Arial" panose="020B0604020202090204" pitchFamily="34" charset="0"/>
                <a:ea typeface="微软雅黑" panose="020B0503020204020204" pitchFamily="34" charset="-122"/>
                <a:cs typeface="+mn-ea"/>
                <a:sym typeface="Arial" panose="020B0604020202090204" pitchFamily="34" charset="0"/>
              </a:rPr>
              <a:t>：2024.10.23</a:t>
            </a:r>
          </a:p>
        </p:txBody>
      </p:sp>
      <p:pic>
        <p:nvPicPr>
          <p:cNvPr id="2" name="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0879" y="2275221"/>
            <a:ext cx="609600" cy="6096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S</a:t>
            </a:r>
            <a:r>
              <a:rPr lang="en-US" altLang="zh-CN" dirty="0"/>
              <a:t>ervo</a:t>
            </a:r>
            <a:r>
              <a:rPr lang="zh-CN" altLang="en-US" dirty="0"/>
              <a:t>基本原理</a:t>
            </a:r>
            <a:endParaRPr dirty="0"/>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2</a:t>
            </a:fld>
            <a:r>
              <a:rPr lang="zh-CN" altLang="en-US"/>
              <a:t> </a:t>
            </a:r>
            <a:r>
              <a:rPr lang="en-US" altLang="zh-CN"/>
              <a:t>&gt;</a:t>
            </a:r>
            <a:endParaRPr lang="zh-CN" altLang="en-US" dirty="0"/>
          </a:p>
        </p:txBody>
      </p:sp>
      <p:pic>
        <p:nvPicPr>
          <p:cNvPr id="1026" name="Picture 2" descr="请添加图片描述">
            <a:extLst>
              <a:ext uri="{FF2B5EF4-FFF2-40B4-BE49-F238E27FC236}">
                <a16:creationId xmlns:a16="http://schemas.microsoft.com/office/drawing/2014/main" id="{2FD7492F-16A0-4832-9305-BB8C29BAC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106" y="1835124"/>
            <a:ext cx="3958685" cy="318775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1E520FF2-B70B-4DE2-ACB4-08E14B6C97ED}"/>
              </a:ext>
            </a:extLst>
          </p:cNvPr>
          <p:cNvPicPr>
            <a:picLocks noChangeAspect="1"/>
          </p:cNvPicPr>
          <p:nvPr/>
        </p:nvPicPr>
        <p:blipFill>
          <a:blip r:embed="rId4"/>
          <a:stretch>
            <a:fillRect/>
          </a:stretch>
        </p:blipFill>
        <p:spPr>
          <a:xfrm>
            <a:off x="4933533" y="1253911"/>
            <a:ext cx="7159648" cy="1162425"/>
          </a:xfrm>
          <a:prstGeom prst="rect">
            <a:avLst/>
          </a:prstGeom>
        </p:spPr>
      </p:pic>
      <p:sp>
        <p:nvSpPr>
          <p:cNvPr id="6" name="文本框 5">
            <a:extLst>
              <a:ext uri="{FF2B5EF4-FFF2-40B4-BE49-F238E27FC236}">
                <a16:creationId xmlns:a16="http://schemas.microsoft.com/office/drawing/2014/main" id="{1A563018-7248-46DB-94C9-C5A588D119D2}"/>
              </a:ext>
            </a:extLst>
          </p:cNvPr>
          <p:cNvSpPr txBox="1"/>
          <p:nvPr/>
        </p:nvSpPr>
        <p:spPr>
          <a:xfrm>
            <a:off x="853839" y="5594623"/>
            <a:ext cx="10484321" cy="400110"/>
          </a:xfrm>
          <a:prstGeom prst="rect">
            <a:avLst/>
          </a:prstGeom>
          <a:noFill/>
        </p:spPr>
        <p:txBody>
          <a:bodyPr wrap="square" rtlCol="0">
            <a:spAutoFit/>
          </a:bodyPr>
          <a:lstStyle/>
          <a:p>
            <a:pPr algn="ctr"/>
            <a:r>
              <a:rPr lang="en-US" altLang="zh-CN" sz="2000" dirty="0">
                <a:latin typeface="Arial" panose="020B0604020202090204" pitchFamily="34" charset="0"/>
                <a:ea typeface="微软雅黑" panose="020B0503020204020204" pitchFamily="34" charset="-122"/>
                <a:cs typeface="+mn-ea"/>
                <a:sym typeface="Arial" panose="020B0604020202090204" pitchFamily="34" charset="0"/>
              </a:rPr>
              <a:t>Servo</a:t>
            </a: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电机一般分为两种，</a:t>
            </a:r>
            <a:r>
              <a:rPr lang="en-US" altLang="zh-CN" sz="2000" dirty="0">
                <a:latin typeface="Arial" panose="020B0604020202090204" pitchFamily="34" charset="0"/>
                <a:ea typeface="微软雅黑" panose="020B0503020204020204" pitchFamily="34" charset="-122"/>
                <a:cs typeface="+mn-ea"/>
                <a:sym typeface="Arial" panose="020B0604020202090204" pitchFamily="34" charset="0"/>
              </a:rPr>
              <a:t>360°</a:t>
            </a: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以及非</a:t>
            </a:r>
            <a:r>
              <a:rPr lang="en-US" altLang="zh-CN" sz="2000" dirty="0">
                <a:latin typeface="Arial" panose="020B0604020202090204" pitchFamily="34" charset="0"/>
                <a:ea typeface="微软雅黑" panose="020B0503020204020204" pitchFamily="34" charset="-122"/>
                <a:cs typeface="+mn-ea"/>
                <a:sym typeface="Arial" panose="020B0604020202090204" pitchFamily="34" charset="0"/>
              </a:rPr>
              <a:t>360°</a:t>
            </a: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，区别为</a:t>
            </a:r>
            <a:r>
              <a:rPr lang="en-US" altLang="zh-CN" sz="2000" dirty="0">
                <a:latin typeface="Arial" panose="020B0604020202090204" pitchFamily="34" charset="0"/>
                <a:ea typeface="微软雅黑" panose="020B0503020204020204" pitchFamily="34" charset="-122"/>
                <a:cs typeface="+mn-ea"/>
                <a:sym typeface="Arial" panose="020B0604020202090204" pitchFamily="34" charset="0"/>
              </a:rPr>
              <a:t>PWM</a:t>
            </a: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波控制的是转动速度或是转动角度</a:t>
            </a:r>
          </a:p>
        </p:txBody>
      </p:sp>
      <p:pic>
        <p:nvPicPr>
          <p:cNvPr id="8" name="图片 7">
            <a:extLst>
              <a:ext uri="{FF2B5EF4-FFF2-40B4-BE49-F238E27FC236}">
                <a16:creationId xmlns:a16="http://schemas.microsoft.com/office/drawing/2014/main" id="{6CC825DE-F6AB-4C03-9C78-1849E079A675}"/>
              </a:ext>
            </a:extLst>
          </p:cNvPr>
          <p:cNvPicPr>
            <a:picLocks noChangeAspect="1"/>
          </p:cNvPicPr>
          <p:nvPr/>
        </p:nvPicPr>
        <p:blipFill>
          <a:blip r:embed="rId5"/>
          <a:stretch>
            <a:fillRect/>
          </a:stretch>
        </p:blipFill>
        <p:spPr>
          <a:xfrm>
            <a:off x="6579157" y="2605754"/>
            <a:ext cx="3868400" cy="25892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AB83D-E8A7-4F6A-A476-B05781FAE70E}"/>
              </a:ext>
            </a:extLst>
          </p:cNvPr>
          <p:cNvSpPr>
            <a:spLocks noGrp="1"/>
          </p:cNvSpPr>
          <p:nvPr>
            <p:ph type="title"/>
          </p:nvPr>
        </p:nvSpPr>
        <p:spPr/>
        <p:txBody>
          <a:bodyPr/>
          <a:lstStyle/>
          <a:p>
            <a:r>
              <a:rPr lang="zh-CN" altLang="en-US" dirty="0"/>
              <a:t>接线</a:t>
            </a:r>
          </a:p>
        </p:txBody>
      </p:sp>
      <p:sp>
        <p:nvSpPr>
          <p:cNvPr id="3" name="灯片编号占位符 2">
            <a:extLst>
              <a:ext uri="{FF2B5EF4-FFF2-40B4-BE49-F238E27FC236}">
                <a16:creationId xmlns:a16="http://schemas.microsoft.com/office/drawing/2014/main" id="{AA15FEE2-98C3-4789-A387-967E68D7981D}"/>
              </a:ext>
            </a:extLst>
          </p:cNvPr>
          <p:cNvSpPr>
            <a:spLocks noGrp="1"/>
          </p:cNvSpPr>
          <p:nvPr>
            <p:ph type="sldNum" sz="quarter" idx="4"/>
          </p:nvPr>
        </p:nvSpPr>
        <p:spPr/>
        <p:txBody>
          <a:bodyPr/>
          <a:lstStyle/>
          <a:p>
            <a:r>
              <a:rPr lang="en-US" altLang="zh-CN"/>
              <a:t>&lt; </a:t>
            </a:r>
            <a:fld id="{A548B57D-AE10-4CF7-A9DF-59FEFA91B28E}" type="slidenum">
              <a:rPr lang="zh-CN" altLang="en-US" smtClean="0"/>
              <a:t>3</a:t>
            </a:fld>
            <a:r>
              <a:rPr lang="zh-CN" altLang="en-US"/>
              <a:t> </a:t>
            </a:r>
            <a:r>
              <a:rPr lang="en-US" altLang="zh-CN"/>
              <a:t>&gt;</a:t>
            </a:r>
            <a:endParaRPr lang="zh-CN" altLang="en-US" dirty="0"/>
          </a:p>
        </p:txBody>
      </p:sp>
      <p:pic>
        <p:nvPicPr>
          <p:cNvPr id="5" name="图片 4">
            <a:extLst>
              <a:ext uri="{FF2B5EF4-FFF2-40B4-BE49-F238E27FC236}">
                <a16:creationId xmlns:a16="http://schemas.microsoft.com/office/drawing/2014/main" id="{73118756-6E5F-455C-9A5D-24BD232F1405}"/>
              </a:ext>
            </a:extLst>
          </p:cNvPr>
          <p:cNvPicPr>
            <a:picLocks noChangeAspect="1"/>
          </p:cNvPicPr>
          <p:nvPr/>
        </p:nvPicPr>
        <p:blipFill>
          <a:blip r:embed="rId2"/>
          <a:stretch>
            <a:fillRect/>
          </a:stretch>
        </p:blipFill>
        <p:spPr>
          <a:xfrm>
            <a:off x="856129" y="1538287"/>
            <a:ext cx="5638800" cy="3781425"/>
          </a:xfrm>
          <a:prstGeom prst="rect">
            <a:avLst/>
          </a:prstGeom>
        </p:spPr>
      </p:pic>
      <p:pic>
        <p:nvPicPr>
          <p:cNvPr id="7" name="图片 6">
            <a:extLst>
              <a:ext uri="{FF2B5EF4-FFF2-40B4-BE49-F238E27FC236}">
                <a16:creationId xmlns:a16="http://schemas.microsoft.com/office/drawing/2014/main" id="{3387D960-08F2-42A2-B195-63B3E7E13D53}"/>
              </a:ext>
            </a:extLst>
          </p:cNvPr>
          <p:cNvPicPr>
            <a:picLocks noChangeAspect="1"/>
          </p:cNvPicPr>
          <p:nvPr/>
        </p:nvPicPr>
        <p:blipFill>
          <a:blip r:embed="rId3"/>
          <a:stretch>
            <a:fillRect/>
          </a:stretch>
        </p:blipFill>
        <p:spPr>
          <a:xfrm>
            <a:off x="7228368" y="1409119"/>
            <a:ext cx="3028635" cy="4039759"/>
          </a:xfrm>
          <a:prstGeom prst="rect">
            <a:avLst/>
          </a:prstGeom>
        </p:spPr>
      </p:pic>
      <p:sp>
        <p:nvSpPr>
          <p:cNvPr id="8" name="文本框 7">
            <a:extLst>
              <a:ext uri="{FF2B5EF4-FFF2-40B4-BE49-F238E27FC236}">
                <a16:creationId xmlns:a16="http://schemas.microsoft.com/office/drawing/2014/main" id="{D520EB60-D074-49AF-BFAE-6AEC0841F250}"/>
              </a:ext>
            </a:extLst>
          </p:cNvPr>
          <p:cNvSpPr txBox="1"/>
          <p:nvPr/>
        </p:nvSpPr>
        <p:spPr>
          <a:xfrm>
            <a:off x="2084639" y="5735781"/>
            <a:ext cx="8022722" cy="400110"/>
          </a:xfrm>
          <a:prstGeom prst="rect">
            <a:avLst/>
          </a:prstGeom>
          <a:noFill/>
        </p:spPr>
        <p:txBody>
          <a:bodyPr wrap="square" rtlCol="0">
            <a:spAutoFit/>
          </a:bodyPr>
          <a:lstStyle/>
          <a:p>
            <a:pPr algn="ct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任意一个绿色</a:t>
            </a:r>
            <a:r>
              <a:rPr lang="en-US" altLang="zh-CN" sz="2000" dirty="0">
                <a:latin typeface="Arial" panose="020B0604020202090204" pitchFamily="34" charset="0"/>
                <a:ea typeface="微软雅黑" panose="020B0503020204020204" pitchFamily="34" charset="-122"/>
                <a:cs typeface="+mn-ea"/>
                <a:sym typeface="Arial" panose="020B0604020202090204" pitchFamily="34" charset="0"/>
              </a:rPr>
              <a:t>IO</a:t>
            </a:r>
            <a:r>
              <a:rPr lang="zh-CN" altLang="en-US" sz="2000" dirty="0">
                <a:latin typeface="Arial" panose="020B0604020202090204" pitchFamily="34" charset="0"/>
                <a:ea typeface="微软雅黑" panose="020B0503020204020204" pitchFamily="34" charset="-122"/>
                <a:cs typeface="+mn-ea"/>
                <a:sym typeface="Arial" panose="020B0604020202090204" pitchFamily="34" charset="0"/>
              </a:rPr>
              <a:t>接口都可以连接信号线，在程序中需要做对应修改</a:t>
            </a:r>
          </a:p>
        </p:txBody>
      </p:sp>
    </p:spTree>
    <p:extLst>
      <p:ext uri="{BB962C8B-B14F-4D97-AF65-F5344CB8AC3E}">
        <p14:creationId xmlns:p14="http://schemas.microsoft.com/office/powerpoint/2010/main" val="260901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例程讲解</a:t>
            </a:r>
          </a:p>
        </p:txBody>
      </p:sp>
      <p:pic>
        <p:nvPicPr>
          <p:cNvPr id="5" name="图片 4">
            <a:extLst>
              <a:ext uri="{FF2B5EF4-FFF2-40B4-BE49-F238E27FC236}">
                <a16:creationId xmlns:a16="http://schemas.microsoft.com/office/drawing/2014/main" id="{E703A75E-75EB-4EA0-BD96-FED0BB21BDA8}"/>
              </a:ext>
            </a:extLst>
          </p:cNvPr>
          <p:cNvPicPr>
            <a:picLocks noChangeAspect="1"/>
          </p:cNvPicPr>
          <p:nvPr/>
        </p:nvPicPr>
        <p:blipFill>
          <a:blip r:embed="rId2"/>
          <a:stretch>
            <a:fillRect/>
          </a:stretch>
        </p:blipFill>
        <p:spPr>
          <a:xfrm>
            <a:off x="4055700" y="613031"/>
            <a:ext cx="4080599" cy="563193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E2YTQyZjU4OWQ4NmUyMGI4MzIwMmY1MjFhNTViNGIifQ=="/>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118</Words>
  <Application>Microsoft Office PowerPoint</Application>
  <PresentationFormat>宽屏</PresentationFormat>
  <Paragraphs>14</Paragraphs>
  <Slides>4</Slides>
  <Notes>2</Notes>
  <HiddenSlides>0</HiddenSlides>
  <MMClips>1</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4</vt:i4>
      </vt:variant>
    </vt:vector>
  </HeadingPairs>
  <TitlesOfParts>
    <vt:vector size="9" baseType="lpstr">
      <vt:lpstr>等线</vt:lpstr>
      <vt:lpstr>微软雅黑</vt:lpstr>
      <vt:lpstr>Arial</vt:lpstr>
      <vt:lpstr>自定义设计方案</vt:lpstr>
      <vt:lpstr>1_自定义设计方案</vt:lpstr>
      <vt:lpstr>PowerPoint 演示文稿</vt:lpstr>
      <vt:lpstr>Servo基本原理</vt:lpstr>
      <vt:lpstr>接线</vt:lpstr>
      <vt:lpstr>例程讲解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rong zhang</cp:lastModifiedBy>
  <cp:revision>294</cp:revision>
  <dcterms:created xsi:type="dcterms:W3CDTF">2024-09-24T10:33:17Z</dcterms:created>
  <dcterms:modified xsi:type="dcterms:W3CDTF">2024-11-05T05:42:59Z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F5EEBBA2AC21A60A7178F266A076A052_43</vt:lpwstr>
  </property>
  <property fmtid="{D5CDD505-2E9C-101B-9397-08002B2CF9AE}" pid="12" name="KSOProductBuildVer">
    <vt:lpwstr>2052-6.11.0.8885</vt:lpwstr>
  </property>
</Properties>
</file>